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5" r:id="rId3"/>
    <p:sldId id="256" r:id="rId4"/>
    <p:sldId id="260" r:id="rId5"/>
  </p:sldIdLst>
  <p:sldSz cx="6858000" cy="12192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249" autoAdjust="0"/>
  </p:normalViewPr>
  <p:slideViewPr>
    <p:cSldViewPr snapToGrid="0">
      <p:cViewPr varScale="1">
        <p:scale>
          <a:sx n="41" d="100"/>
          <a:sy n="41" d="100"/>
        </p:scale>
        <p:origin x="224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71013-95DA-4700-BAE8-EBCB783DA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995312"/>
            <a:ext cx="5143500" cy="4244622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002826-DA91-4F63-9F70-69A021C591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8" indent="0" algn="ctr">
              <a:buNone/>
              <a:defRPr sz="1125"/>
            </a:lvl2pPr>
            <a:lvl3pPr marL="514356" indent="0" algn="ctr">
              <a:buNone/>
              <a:defRPr sz="1013"/>
            </a:lvl3pPr>
            <a:lvl4pPr marL="771535" indent="0" algn="ctr">
              <a:buNone/>
              <a:defRPr sz="900"/>
            </a:lvl4pPr>
            <a:lvl5pPr marL="1028713" indent="0" algn="ctr">
              <a:buNone/>
              <a:defRPr sz="900"/>
            </a:lvl5pPr>
            <a:lvl6pPr marL="1285891" indent="0" algn="ctr">
              <a:buNone/>
              <a:defRPr sz="900"/>
            </a:lvl6pPr>
            <a:lvl7pPr marL="1543069" indent="0" algn="ctr">
              <a:buNone/>
              <a:defRPr sz="900"/>
            </a:lvl7pPr>
            <a:lvl8pPr marL="1800248" indent="0" algn="ctr">
              <a:buNone/>
              <a:defRPr sz="900"/>
            </a:lvl8pPr>
            <a:lvl9pPr marL="2057426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995E96-79EB-4638-AD4A-82B47ED96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9F7D-5638-44AC-8A91-B9EADC88650F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0784B-066B-4CC1-8891-80038B50F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BD8E0-C01D-4E56-AA9C-AA0A0AFD9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C118-1AFC-478B-AE63-3B38910F4D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201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00A9F-0283-469A-A6A2-6F656C097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A3CBFB-FF6A-4922-8B23-431C138ED8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8E364-7598-4984-88A3-503EE076E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9F7D-5638-44AC-8A91-B9EADC88650F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60D45C-781C-4109-8D17-4C33C3C3C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37C02-9B64-4310-9705-5775C0EE3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C118-1AFC-478B-AE63-3B38910F4D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550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D54ADF-CA40-4D67-BD3C-13E324722B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ECB4F6-E524-4F3D-B2C5-A049902EC3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2E5BD5-CB19-4C17-957B-A8593198C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9F7D-5638-44AC-8A91-B9EADC88650F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89720-054D-464A-B63A-A8F91DCA2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99F41-7D90-435D-86A4-CCAA749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C118-1AFC-478B-AE63-3B38910F4D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65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882F3-8201-49C9-88F2-3B0F6CF4F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AC281-E7DF-4D99-A5F5-AE9589AFC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1BDBB4-6B11-4D2B-8BDF-D0F5D14B2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9F7D-5638-44AC-8A91-B9EADC88650F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A5864-30F6-446C-911E-89BFF98B7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738058-06CE-4261-AD88-21BDA8D64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C118-1AFC-478B-AE63-3B38910F4D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898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9951F-BE19-408A-8EE3-61D69D074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7" y="3039535"/>
            <a:ext cx="5915025" cy="5071532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FA1EA7-C97B-4DBF-90FA-737707653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7" y="8159048"/>
            <a:ext cx="5915025" cy="266699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8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6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1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9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6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4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2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9DFF-C4B6-49F8-9427-CCD1519B7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9F7D-5638-44AC-8A91-B9EADC88650F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D71AD-B425-403D-A53C-4EAE6A0BC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1AB95-0F32-4FFA-B864-926E730AB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C118-1AFC-478B-AE63-3B38910F4D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962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544DB-94CA-4E79-B9E5-6EF2BBDEF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4517D-329A-4367-8CDA-F0C834562C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7E417F-C4E3-4660-9DF7-2E266F302B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221B3D-6FC0-45DD-B587-4F7B744DF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9F7D-5638-44AC-8A91-B9EADC88650F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280C74-64A0-41AF-BB1A-BA4F6B905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4F6FD4-4AB5-43FA-8DF4-53BE3E75C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C118-1AFC-478B-AE63-3B38910F4D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541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FB8F7-CD92-40CE-9677-850E34340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49112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F722C9-BF14-4863-ADBF-43568952D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2" y="2988734"/>
            <a:ext cx="2901255" cy="146473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8" indent="0">
              <a:buNone/>
              <a:defRPr sz="1125" b="1"/>
            </a:lvl2pPr>
            <a:lvl3pPr marL="514356" indent="0">
              <a:buNone/>
              <a:defRPr sz="1013" b="1"/>
            </a:lvl3pPr>
            <a:lvl4pPr marL="771535" indent="0">
              <a:buNone/>
              <a:defRPr sz="900" b="1"/>
            </a:lvl4pPr>
            <a:lvl5pPr marL="1028713" indent="0">
              <a:buNone/>
              <a:defRPr sz="900" b="1"/>
            </a:lvl5pPr>
            <a:lvl6pPr marL="1285891" indent="0">
              <a:buNone/>
              <a:defRPr sz="900" b="1"/>
            </a:lvl6pPr>
            <a:lvl7pPr marL="1543069" indent="0">
              <a:buNone/>
              <a:defRPr sz="900" b="1"/>
            </a:lvl7pPr>
            <a:lvl8pPr marL="1800248" indent="0">
              <a:buNone/>
              <a:defRPr sz="900" b="1"/>
            </a:lvl8pPr>
            <a:lvl9pPr marL="2057426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CEBF13-FF51-4D09-A054-CEC53D4470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2" y="4453468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0A7A00-F59C-4A84-8C58-2452CDB459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4" y="2988734"/>
            <a:ext cx="2915543" cy="146473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8" indent="0">
              <a:buNone/>
              <a:defRPr sz="1125" b="1"/>
            </a:lvl2pPr>
            <a:lvl3pPr marL="514356" indent="0">
              <a:buNone/>
              <a:defRPr sz="1013" b="1"/>
            </a:lvl3pPr>
            <a:lvl4pPr marL="771535" indent="0">
              <a:buNone/>
              <a:defRPr sz="900" b="1"/>
            </a:lvl4pPr>
            <a:lvl5pPr marL="1028713" indent="0">
              <a:buNone/>
              <a:defRPr sz="900" b="1"/>
            </a:lvl5pPr>
            <a:lvl6pPr marL="1285891" indent="0">
              <a:buNone/>
              <a:defRPr sz="900" b="1"/>
            </a:lvl6pPr>
            <a:lvl7pPr marL="1543069" indent="0">
              <a:buNone/>
              <a:defRPr sz="900" b="1"/>
            </a:lvl7pPr>
            <a:lvl8pPr marL="1800248" indent="0">
              <a:buNone/>
              <a:defRPr sz="900" b="1"/>
            </a:lvl8pPr>
            <a:lvl9pPr marL="2057426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F8F5AF-EFB3-49F1-B8D1-80AE2C6567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4" y="4453468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E2C5BA-C7D2-49EE-B104-87E3B7F3F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9F7D-5638-44AC-8A91-B9EADC88650F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6B44D1-2E68-4961-9B57-577DABEF8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515AB0-4E01-426F-941A-604F87FC0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C118-1AFC-478B-AE63-3B38910F4D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800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88B60-9E31-4990-AB37-65964129A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71D989-DC97-49E7-9106-07ECA3C2D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9F7D-5638-44AC-8A91-B9EADC88650F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60B4AE-7FAE-461B-9B30-4DC4C85C0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AB14C3-9304-4C92-8147-15C930C9C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C118-1AFC-478B-AE63-3B38910F4D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145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2E1101-F2EE-4DF9-B953-C4E18C7DD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9F7D-5638-44AC-8A91-B9EADC88650F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F9CED9-E91A-44D4-AF54-C594FBA1B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10FE61-F992-454B-B1E8-0DE9FE225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C118-1AFC-478B-AE63-3B38910F4D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350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0C9F5-A4B4-407C-8D5A-826F0C213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2" y="812800"/>
            <a:ext cx="2211883" cy="28448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24923-221D-4ED6-BCA8-05E394C67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4" y="1755423"/>
            <a:ext cx="3471863" cy="8664222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095C98-D579-479B-B3F4-02311146C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2" y="3657600"/>
            <a:ext cx="2211883" cy="6776156"/>
          </a:xfrm>
        </p:spPr>
        <p:txBody>
          <a:bodyPr/>
          <a:lstStyle>
            <a:lvl1pPr marL="0" indent="0">
              <a:buNone/>
              <a:defRPr sz="900"/>
            </a:lvl1pPr>
            <a:lvl2pPr marL="257178" indent="0">
              <a:buNone/>
              <a:defRPr sz="788"/>
            </a:lvl2pPr>
            <a:lvl3pPr marL="514356" indent="0">
              <a:buNone/>
              <a:defRPr sz="675"/>
            </a:lvl3pPr>
            <a:lvl4pPr marL="771535" indent="0">
              <a:buNone/>
              <a:defRPr sz="563"/>
            </a:lvl4pPr>
            <a:lvl5pPr marL="1028713" indent="0">
              <a:buNone/>
              <a:defRPr sz="563"/>
            </a:lvl5pPr>
            <a:lvl6pPr marL="1285891" indent="0">
              <a:buNone/>
              <a:defRPr sz="563"/>
            </a:lvl6pPr>
            <a:lvl7pPr marL="1543069" indent="0">
              <a:buNone/>
              <a:defRPr sz="563"/>
            </a:lvl7pPr>
            <a:lvl8pPr marL="1800248" indent="0">
              <a:buNone/>
              <a:defRPr sz="563"/>
            </a:lvl8pPr>
            <a:lvl9pPr marL="2057426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0BEBD9-C353-4C7F-93B8-9E121000D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9F7D-5638-44AC-8A91-B9EADC88650F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07910A-3B72-47E8-A87E-70323AD48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8D6ABE-6B2A-40C4-B6B6-00794FC94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C118-1AFC-478B-AE63-3B38910F4D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932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3E187-A091-4F72-91CE-C4BA2799E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2" y="812800"/>
            <a:ext cx="2211883" cy="28448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34B99E-BDDC-4305-9154-3E45C2928C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4" y="1755423"/>
            <a:ext cx="3471863" cy="8664222"/>
          </a:xfrm>
        </p:spPr>
        <p:txBody>
          <a:bodyPr/>
          <a:lstStyle>
            <a:lvl1pPr marL="0" indent="0">
              <a:buNone/>
              <a:defRPr sz="1800"/>
            </a:lvl1pPr>
            <a:lvl2pPr marL="257178" indent="0">
              <a:buNone/>
              <a:defRPr sz="1575"/>
            </a:lvl2pPr>
            <a:lvl3pPr marL="514356" indent="0">
              <a:buNone/>
              <a:defRPr sz="1350"/>
            </a:lvl3pPr>
            <a:lvl4pPr marL="771535" indent="0">
              <a:buNone/>
              <a:defRPr sz="1125"/>
            </a:lvl4pPr>
            <a:lvl5pPr marL="1028713" indent="0">
              <a:buNone/>
              <a:defRPr sz="1125"/>
            </a:lvl5pPr>
            <a:lvl6pPr marL="1285891" indent="0">
              <a:buNone/>
              <a:defRPr sz="1125"/>
            </a:lvl6pPr>
            <a:lvl7pPr marL="1543069" indent="0">
              <a:buNone/>
              <a:defRPr sz="1125"/>
            </a:lvl7pPr>
            <a:lvl8pPr marL="1800248" indent="0">
              <a:buNone/>
              <a:defRPr sz="1125"/>
            </a:lvl8pPr>
            <a:lvl9pPr marL="2057426" indent="0">
              <a:buNone/>
              <a:defRPr sz="1125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F67E96-FC44-45A2-8926-F2DC668E4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2" y="3657600"/>
            <a:ext cx="2211883" cy="6776156"/>
          </a:xfrm>
        </p:spPr>
        <p:txBody>
          <a:bodyPr/>
          <a:lstStyle>
            <a:lvl1pPr marL="0" indent="0">
              <a:buNone/>
              <a:defRPr sz="900"/>
            </a:lvl1pPr>
            <a:lvl2pPr marL="257178" indent="0">
              <a:buNone/>
              <a:defRPr sz="788"/>
            </a:lvl2pPr>
            <a:lvl3pPr marL="514356" indent="0">
              <a:buNone/>
              <a:defRPr sz="675"/>
            </a:lvl3pPr>
            <a:lvl4pPr marL="771535" indent="0">
              <a:buNone/>
              <a:defRPr sz="563"/>
            </a:lvl4pPr>
            <a:lvl5pPr marL="1028713" indent="0">
              <a:buNone/>
              <a:defRPr sz="563"/>
            </a:lvl5pPr>
            <a:lvl6pPr marL="1285891" indent="0">
              <a:buNone/>
              <a:defRPr sz="563"/>
            </a:lvl6pPr>
            <a:lvl7pPr marL="1543069" indent="0">
              <a:buNone/>
              <a:defRPr sz="563"/>
            </a:lvl7pPr>
            <a:lvl8pPr marL="1800248" indent="0">
              <a:buNone/>
              <a:defRPr sz="563"/>
            </a:lvl8pPr>
            <a:lvl9pPr marL="2057426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5E262A-0EAF-4408-B994-B9F06F433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D9F7D-5638-44AC-8A91-B9EADC88650F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33988D-8888-40CB-A520-03BD3278F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28C40-D6E6-49B1-A83D-504E6AF2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C118-1AFC-478B-AE63-3B38910F4D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79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2BF9AD-C5E8-48BE-A162-42D57D4C3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9" y="649112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8778DE-A860-472B-9550-86DE139CB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9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FE070-A0AC-4FB5-B2E1-1C45E36029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D9F7D-5638-44AC-8A91-B9EADC88650F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162C9-2C6D-4384-A795-D01A8DF19F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4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7353BB-E59D-4DB1-A712-BA5838233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FC118-1AFC-478B-AE63-3B38910F4D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956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6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90" indent="-128590" algn="l" defTabSz="514356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8" indent="-128590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46" indent="-128590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24" indent="-128590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303" indent="-128590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81" indent="-128590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59" indent="-128590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37" indent="-128590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015" indent="-128590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8" algn="l" defTabSz="51435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6" algn="l" defTabSz="51435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35" algn="l" defTabSz="51435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13" algn="l" defTabSz="51435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91" algn="l" defTabSz="51435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69" algn="l" defTabSz="51435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48" algn="l" defTabSz="51435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26" algn="l" defTabSz="51435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sthma.org.uk/" TargetMode="External"/><Relationship Id="rId7" Type="http://schemas.openxmlformats.org/officeDocument/2006/relationships/hyperlink" Target="https://www.nice.org.uk/guidance/ng80" TargetMode="External"/><Relationship Id="rId2" Type="http://schemas.openxmlformats.org/officeDocument/2006/relationships/hyperlink" Target="https://www.beatasthma.co.u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sthma.org.uk/advice/manage-your-asthma/peak-flow/" TargetMode="External"/><Relationship Id="rId5" Type="http://schemas.openxmlformats.org/officeDocument/2006/relationships/hyperlink" Target="https://www.asthma.org.uk/advice/inhaler-videos/" TargetMode="External"/><Relationship Id="rId4" Type="http://schemas.openxmlformats.org/officeDocument/2006/relationships/hyperlink" Target="https://www.asthma.org.uk/e75bf921/globalassets/health-advice/resources/children/my-asthma-plan-2021-v5-multi-media-live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hyperlink" Target="https://www.nice.org.uk/guidance/ng8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ice.org.uk/guidance/ng80" TargetMode="External"/><Relationship Id="rId5" Type="http://schemas.openxmlformats.org/officeDocument/2006/relationships/image" Target="../media/image11.jpeg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47376-F2A4-4879-8443-EEF6F56C4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673870"/>
            <a:ext cx="5915025" cy="414839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GB" sz="2400" b="1" u="sng" dirty="0"/>
              <a:t>PAEDIATRIC ASTHMA INHALER GUIDELINE</a:t>
            </a:r>
            <a:br>
              <a:rPr lang="en-GB" sz="2400" b="1" u="sng" dirty="0"/>
            </a:br>
            <a:r>
              <a:rPr lang="en-GB" sz="2400" u="sng" dirty="0"/>
              <a:t>CHILDREN AGED 12+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9A973-6E23-4B58-B62B-C535770A9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5" y="2219771"/>
            <a:ext cx="5915025" cy="4148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200" b="1" u="sng" dirty="0">
                <a:latin typeface="+mj-lt"/>
              </a:rPr>
              <a:t>CONSIDER GREENER INHALER CHOICES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00441BF-817A-44D9-A954-5C327D2775B6}"/>
              </a:ext>
            </a:extLst>
          </p:cNvPr>
          <p:cNvSpPr txBox="1">
            <a:spLocks/>
          </p:cNvSpPr>
          <p:nvPr/>
        </p:nvSpPr>
        <p:spPr>
          <a:xfrm>
            <a:off x="471485" y="1316615"/>
            <a:ext cx="5915025" cy="4148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51435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51435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Diagnosis of childhood asthma is </a:t>
            </a:r>
            <a:r>
              <a:rPr kumimoji="0" lang="en-GB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not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 covered in this guidance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3DEEBDE-6EAE-4DF9-82C2-D90EC254267A}"/>
              </a:ext>
            </a:extLst>
          </p:cNvPr>
          <p:cNvSpPr txBox="1">
            <a:spLocks/>
          </p:cNvSpPr>
          <p:nvPr/>
        </p:nvSpPr>
        <p:spPr>
          <a:xfrm>
            <a:off x="471485" y="2562671"/>
            <a:ext cx="5915025" cy="3675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28590" indent="-128590" algn="l" defTabSz="514356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8" indent="-128590" algn="l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46" indent="-128590" algn="l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24" indent="-128590" algn="l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303" indent="-128590" algn="l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81" indent="-128590" algn="l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59" indent="-128590" algn="l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37" indent="-128590" algn="l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6015" indent="-128590" algn="l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514356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T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 primary consideration for all children and young people should be ACHIEVING GOOD ASTHMA CONTROL!</a:t>
            </a:r>
          </a:p>
          <a:p>
            <a:pPr marL="0" marR="0" lvl="0" indent="0" algn="ctr" defTabSz="514356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514356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this reason,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Metered-dose Inhalers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(MDIs) delivered </a:t>
            </a:r>
            <a:r>
              <a:rPr lang="en-GB" sz="1400" b="1" dirty="0">
                <a:solidFill>
                  <a:prstClr val="black"/>
                </a:solidFill>
                <a:latin typeface="Calibri" panose="020F0502020204030204"/>
              </a:rPr>
              <a:t>via a spacer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are currently the preferred devices in most children and young people, at least until their asthma is stable and well controlled.</a:t>
            </a:r>
          </a:p>
          <a:p>
            <a:pPr marL="0" indent="0" algn="ctr">
              <a:buNone/>
              <a:defRPr/>
            </a:pP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indent="0" algn="ctr">
              <a:buNone/>
              <a:defRPr/>
            </a:pP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However, it is widely recognised that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Dry Powder Inhalers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(DPIs) have a 5-10x smaller carbon footprint than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Metered-Dose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(MDIs) and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Breath-Actuated Inhalers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(BAIs). This is because DPIs do not contain a hydrofluoroalkane (HFA) propellant that acts as a powerful greenhouse gas.</a:t>
            </a:r>
          </a:p>
          <a:p>
            <a:pPr marL="0" marR="0" lvl="0" indent="0" algn="ctr" defTabSz="514356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514356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With carbon emissions and the environment in mind, you can consider treating older children (&gt;12 years) with a DPI. </a:t>
            </a: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Please note that the child must be able to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demonstrate good DPI technique and be supported by their GP or nurse in making the transition to a DPI.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10465FE-8FAA-4D22-9E69-83C50FFEE096}"/>
              </a:ext>
            </a:extLst>
          </p:cNvPr>
          <p:cNvSpPr txBox="1">
            <a:spLocks/>
          </p:cNvSpPr>
          <p:nvPr/>
        </p:nvSpPr>
        <p:spPr>
          <a:xfrm>
            <a:off x="471487" y="6856914"/>
            <a:ext cx="5915025" cy="4148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28590" indent="-128590" algn="l" defTabSz="514356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8" indent="-128590" algn="l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46" indent="-128590" algn="l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24" indent="-128590" algn="l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303" indent="-128590" algn="l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81" indent="-128590" algn="l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59" indent="-128590" algn="l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37" indent="-128590" algn="l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6015" indent="-128590" algn="l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2200" b="1" u="sng" dirty="0">
                <a:latin typeface="+mj-lt"/>
              </a:rPr>
              <a:t>PATIENT RESOURCES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DFE7AF7-3B0E-4534-9C01-6240EBCD578C}"/>
              </a:ext>
            </a:extLst>
          </p:cNvPr>
          <p:cNvSpPr txBox="1">
            <a:spLocks/>
          </p:cNvSpPr>
          <p:nvPr/>
        </p:nvSpPr>
        <p:spPr>
          <a:xfrm>
            <a:off x="471487" y="7199814"/>
            <a:ext cx="5915025" cy="3675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28590" indent="-128590" algn="l" defTabSz="514356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8" indent="-128590" algn="l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46" indent="-128590" algn="l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24" indent="-128590" algn="l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303" indent="-128590" algn="l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81" indent="-128590" algn="l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59" indent="-128590" algn="l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37" indent="-128590" algn="l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6015" indent="-128590" algn="l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en-GB" sz="1400" dirty="0" err="1"/>
              <a:t>BeatAsthma</a:t>
            </a:r>
            <a:r>
              <a:rPr lang="en-GB" sz="1400" dirty="0"/>
              <a:t>: </a:t>
            </a:r>
            <a:r>
              <a:rPr lang="en-GB" sz="1400" dirty="0">
                <a:hlinkClick r:id="rId2"/>
              </a:rPr>
              <a:t>Home - Beat Asthma</a:t>
            </a:r>
            <a:endParaRPr lang="en-GB" sz="1400" dirty="0"/>
          </a:p>
          <a:p>
            <a:pPr marL="0" marR="0" lvl="0" indent="0" algn="ctr" defTabSz="514356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400" dirty="0"/>
              <a:t>Asthma UK: </a:t>
            </a:r>
            <a:r>
              <a:rPr lang="en-GB" sz="1400" dirty="0">
                <a:hlinkClick r:id="rId3"/>
              </a:rPr>
              <a:t>Asthma UK | Homepage</a:t>
            </a:r>
            <a:endParaRPr lang="en-GB" sz="1400" dirty="0"/>
          </a:p>
          <a:p>
            <a:pPr marL="0" marR="0" lvl="0" indent="0" algn="ctr" defTabSz="514356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400" dirty="0"/>
              <a:t>Childhood Asthma Action Plan: </a:t>
            </a:r>
            <a:r>
              <a:rPr lang="en-GB" sz="1400" dirty="0">
                <a:hlinkClick r:id="rId4"/>
              </a:rPr>
              <a:t>my-asthma-plan-2021-v5-multi-media-live.pdf</a:t>
            </a:r>
            <a:endParaRPr lang="en-GB" sz="1400" dirty="0"/>
          </a:p>
          <a:p>
            <a:pPr marL="0" marR="0" lvl="0" indent="0" algn="ctr" defTabSz="514356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400" dirty="0"/>
              <a:t>Inhaler Technique Videos: </a:t>
            </a:r>
            <a:r>
              <a:rPr lang="en-GB" sz="1400" dirty="0">
                <a:hlinkClick r:id="rId5"/>
              </a:rPr>
              <a:t>How to use your inhaler | Asthma UK</a:t>
            </a:r>
            <a:endParaRPr lang="en-GB" sz="1400" dirty="0"/>
          </a:p>
          <a:p>
            <a:pPr marL="0" marR="0" lvl="0" indent="0" algn="ctr" defTabSz="514356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400" dirty="0"/>
              <a:t>Peak Flow Technique Video: </a:t>
            </a:r>
            <a:r>
              <a:rPr lang="en-GB" sz="1400" dirty="0">
                <a:hlinkClick r:id="rId6"/>
              </a:rPr>
              <a:t>Peak flow test | Asthma UK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9">
            <a:extLst>
              <a:ext uri="{FF2B5EF4-FFF2-40B4-BE49-F238E27FC236}">
                <a16:creationId xmlns:a16="http://schemas.microsoft.com/office/drawing/2014/main" id="{0C23DD9C-D30D-4F73-8BA8-DB9D3F863FD5}"/>
              </a:ext>
            </a:extLst>
          </p:cNvPr>
          <p:cNvSpPr txBox="1"/>
          <p:nvPr/>
        </p:nvSpPr>
        <p:spPr>
          <a:xfrm>
            <a:off x="0" y="11976556"/>
            <a:ext cx="68580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800" i="1" dirty="0"/>
              <a:t>Reference - NICE Guideline NG80 ‘Asthma: diagnosis, monitoring and chronic asthma management’ (</a:t>
            </a:r>
            <a:r>
              <a:rPr lang="en-GB" sz="800" i="1" dirty="0">
                <a:hlinkClick r:id="rId7"/>
              </a:rPr>
              <a:t>https://www.nice.org.uk/guidance/ng80</a:t>
            </a:r>
            <a:r>
              <a:rPr lang="en-GB" sz="800" i="1" dirty="0"/>
              <a:t>)</a:t>
            </a:r>
            <a:endParaRPr lang="en-GB" sz="800" b="1" i="1" dirty="0"/>
          </a:p>
        </p:txBody>
      </p:sp>
    </p:spTree>
    <p:extLst>
      <p:ext uri="{BB962C8B-B14F-4D97-AF65-F5344CB8AC3E}">
        <p14:creationId xmlns:p14="http://schemas.microsoft.com/office/powerpoint/2010/main" val="2709652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26DD1DE-0258-4BEE-85D3-F00C1E33D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331840"/>
            <a:ext cx="5915025" cy="414839"/>
          </a:xfrm>
        </p:spPr>
        <p:txBody>
          <a:bodyPr anchor="t">
            <a:normAutofit/>
          </a:bodyPr>
          <a:lstStyle/>
          <a:p>
            <a:pPr algn="ctr"/>
            <a:r>
              <a:rPr lang="en-GB" sz="2200" b="1" u="sng" dirty="0"/>
              <a:t>INHALER DECISION AID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F71A623-6005-4AB2-831B-7AD65927BB41}"/>
              </a:ext>
            </a:extLst>
          </p:cNvPr>
          <p:cNvSpPr txBox="1">
            <a:spLocks/>
          </p:cNvSpPr>
          <p:nvPr/>
        </p:nvSpPr>
        <p:spPr>
          <a:xfrm>
            <a:off x="471487" y="5888580"/>
            <a:ext cx="5915025" cy="18017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1435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200" dirty="0"/>
              <a:t>AID FROM NICE OR OTHER SOURCE</a:t>
            </a:r>
          </a:p>
        </p:txBody>
      </p:sp>
    </p:spTree>
    <p:extLst>
      <p:ext uri="{BB962C8B-B14F-4D97-AF65-F5344CB8AC3E}">
        <p14:creationId xmlns:p14="http://schemas.microsoft.com/office/powerpoint/2010/main" val="2142390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EA7012E-C2A8-4D18-B5F1-BAF8913DC4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068119"/>
              </p:ext>
            </p:extLst>
          </p:nvPr>
        </p:nvGraphicFramePr>
        <p:xfrm>
          <a:off x="2" y="4442222"/>
          <a:ext cx="6857998" cy="56347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1769">
                  <a:extLst>
                    <a:ext uri="{9D8B030D-6E8A-4147-A177-3AD203B41FA5}">
                      <a16:colId xmlns:a16="http://schemas.microsoft.com/office/drawing/2014/main" val="962187797"/>
                    </a:ext>
                  </a:extLst>
                </a:gridCol>
                <a:gridCol w="777544">
                  <a:extLst>
                    <a:ext uri="{9D8B030D-6E8A-4147-A177-3AD203B41FA5}">
                      <a16:colId xmlns:a16="http://schemas.microsoft.com/office/drawing/2014/main" val="1613617738"/>
                    </a:ext>
                  </a:extLst>
                </a:gridCol>
                <a:gridCol w="1109737">
                  <a:extLst>
                    <a:ext uri="{9D8B030D-6E8A-4147-A177-3AD203B41FA5}">
                      <a16:colId xmlns:a16="http://schemas.microsoft.com/office/drawing/2014/main" val="3301492703"/>
                    </a:ext>
                  </a:extLst>
                </a:gridCol>
                <a:gridCol w="1267579">
                  <a:extLst>
                    <a:ext uri="{9D8B030D-6E8A-4147-A177-3AD203B41FA5}">
                      <a16:colId xmlns:a16="http://schemas.microsoft.com/office/drawing/2014/main" val="1241523254"/>
                    </a:ext>
                  </a:extLst>
                </a:gridCol>
                <a:gridCol w="951895">
                  <a:extLst>
                    <a:ext uri="{9D8B030D-6E8A-4147-A177-3AD203B41FA5}">
                      <a16:colId xmlns:a16="http://schemas.microsoft.com/office/drawing/2014/main" val="3207726123"/>
                    </a:ext>
                  </a:extLst>
                </a:gridCol>
                <a:gridCol w="1109737">
                  <a:extLst>
                    <a:ext uri="{9D8B030D-6E8A-4147-A177-3AD203B41FA5}">
                      <a16:colId xmlns:a16="http://schemas.microsoft.com/office/drawing/2014/main" val="3752273398"/>
                    </a:ext>
                  </a:extLst>
                </a:gridCol>
                <a:gridCol w="1109737">
                  <a:extLst>
                    <a:ext uri="{9D8B030D-6E8A-4147-A177-3AD203B41FA5}">
                      <a16:colId xmlns:a16="http://schemas.microsoft.com/office/drawing/2014/main" val="4180850049"/>
                    </a:ext>
                  </a:extLst>
                </a:gridCol>
              </a:tblGrid>
              <a:tr h="541982">
                <a:tc gridSpan="7"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STEP 1: PRN RELIEVER INHALER</a:t>
                      </a:r>
                      <a:r>
                        <a:rPr lang="en-GB" sz="1200" b="0" dirty="0"/>
                        <a:t> – should </a:t>
                      </a:r>
                      <a:r>
                        <a:rPr lang="en-GB" sz="1200" b="1" dirty="0"/>
                        <a:t>ALWAYS </a:t>
                      </a:r>
                      <a:r>
                        <a:rPr lang="en-GB" sz="1200" b="0" dirty="0"/>
                        <a:t>be prescribed in combination with a</a:t>
                      </a:r>
                      <a:r>
                        <a:rPr lang="en-GB" sz="1200" b="1" dirty="0"/>
                        <a:t> MAINTENANCE INHALER. </a:t>
                      </a:r>
                      <a:r>
                        <a:rPr lang="en-GB" sz="1200" b="0" dirty="0"/>
                        <a:t>No child with suspected asthma should be given a SABA inhaler without an ICS inhaler.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256350"/>
                  </a:ext>
                </a:extLst>
              </a:tr>
              <a:tr h="144528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DRY-POWDER INHALER (DPI)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Salbutamol</a:t>
                      </a:r>
                    </a:p>
                    <a:p>
                      <a:pPr algn="ctr"/>
                      <a:r>
                        <a:rPr lang="en-GB" sz="1200" dirty="0" err="1"/>
                        <a:t>Easyhaler</a:t>
                      </a:r>
                      <a:endParaRPr lang="en-GB" sz="1200" dirty="0"/>
                    </a:p>
                    <a:p>
                      <a:pPr algn="ctr"/>
                      <a:r>
                        <a:rPr lang="en-GB" sz="1200" dirty="0"/>
                        <a:t>100mcg</a:t>
                      </a:r>
                    </a:p>
                    <a:p>
                      <a:pPr algn="ctr"/>
                      <a:r>
                        <a:rPr lang="en-GB" sz="1200" dirty="0"/>
                        <a:t>1-2 puffs</a:t>
                      </a:r>
                    </a:p>
                    <a:p>
                      <a:pPr algn="ctr"/>
                      <a:r>
                        <a:rPr lang="en-GB" sz="1200" dirty="0"/>
                        <a:t>4hrly PRN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Dose Counter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4+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£48.27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accent6"/>
                          </a:solidFill>
                        </a:rPr>
                        <a:t>&lt;2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463400"/>
                  </a:ext>
                </a:extLst>
              </a:tr>
              <a:tr h="144528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DRY-POWDER INHALER (DPI)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Ventolin </a:t>
                      </a:r>
                      <a:r>
                        <a:rPr lang="en-GB" sz="1200" dirty="0" err="1"/>
                        <a:t>Accuhaler</a:t>
                      </a:r>
                      <a:endParaRPr lang="en-GB" sz="1200" dirty="0"/>
                    </a:p>
                    <a:p>
                      <a:pPr algn="ctr"/>
                      <a:r>
                        <a:rPr lang="en-GB" sz="1200" dirty="0"/>
                        <a:t>200mcg</a:t>
                      </a:r>
                    </a:p>
                    <a:p>
                      <a:pPr algn="ctr"/>
                      <a:r>
                        <a:rPr lang="en-GB" sz="1200" dirty="0"/>
                        <a:t>1 puff</a:t>
                      </a:r>
                    </a:p>
                    <a:p>
                      <a:pPr algn="ctr"/>
                      <a:r>
                        <a:rPr lang="en-GB" sz="1200" dirty="0"/>
                        <a:t>4hrly PRN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Dose Counter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4+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£87.36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accent6"/>
                          </a:solidFill>
                        </a:rPr>
                        <a:t>&lt;2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436475"/>
                  </a:ext>
                </a:extLst>
              </a:tr>
              <a:tr h="1445285">
                <a:tc>
                  <a:txBody>
                    <a:bodyPr/>
                    <a:lstStyle/>
                    <a:p>
                      <a:pPr marL="0" marR="0" lvl="0" indent="0" algn="ctr" defTabSz="514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METERED-DOSE INHALER (MDI)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Salbutamol</a:t>
                      </a:r>
                    </a:p>
                    <a:p>
                      <a:pPr algn="ctr"/>
                      <a:r>
                        <a:rPr lang="en-GB" sz="1200" dirty="0"/>
                        <a:t>(Generic)</a:t>
                      </a:r>
                    </a:p>
                    <a:p>
                      <a:pPr algn="ctr"/>
                      <a:r>
                        <a:rPr lang="en-GB" sz="1200" dirty="0"/>
                        <a:t>100mcg</a:t>
                      </a:r>
                    </a:p>
                    <a:p>
                      <a:pPr algn="ctr"/>
                      <a:r>
                        <a:rPr lang="en-GB" sz="1200" dirty="0"/>
                        <a:t>1-2 puffs</a:t>
                      </a:r>
                    </a:p>
                    <a:p>
                      <a:pPr algn="ctr"/>
                      <a:r>
                        <a:rPr lang="en-GB" sz="1200" dirty="0"/>
                        <a:t>4hrly PRN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ALWAYS</a:t>
                      </a:r>
                      <a:endParaRPr lang="en-GB" sz="1200" dirty="0"/>
                    </a:p>
                    <a:p>
                      <a:pPr algn="ctr"/>
                      <a:r>
                        <a:rPr lang="en-GB" sz="1200" dirty="0"/>
                        <a:t>Prescribe with Spacer</a:t>
                      </a:r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r>
                        <a:rPr lang="en-GB" sz="1200" dirty="0"/>
                        <a:t>No Dose Counter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4+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£21.84</a:t>
                      </a:r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r>
                        <a:rPr lang="en-GB" sz="1200" dirty="0"/>
                        <a:t>Spacer should be replaced every 12 months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accent4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359555"/>
                  </a:ext>
                </a:extLst>
              </a:tr>
              <a:tr h="756867">
                <a:tc gridSpan="7">
                  <a:txBody>
                    <a:bodyPr/>
                    <a:lstStyle/>
                    <a:p>
                      <a:pPr marL="0" marR="0" lvl="0" indent="0" algn="ctr" defTabSz="514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dirty="0"/>
                        <a:t>Please note that even when a child is able to use and is prescribed DPI inhalers, they </a:t>
                      </a:r>
                      <a:r>
                        <a:rPr lang="en-GB" sz="1200" b="1" i="1" u="sng" dirty="0"/>
                        <a:t>must</a:t>
                      </a:r>
                      <a:r>
                        <a:rPr lang="en-GB" sz="1200" b="0" i="1" dirty="0"/>
                        <a:t> also be prescribed an MDI SABA inhaler and a spacer for specific use in asthmatic emergencies.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1812911"/>
                  </a:ext>
                </a:extLst>
              </a:tr>
            </a:tbl>
          </a:graphicData>
        </a:graphic>
      </p:graphicFrame>
      <p:pic>
        <p:nvPicPr>
          <p:cNvPr id="3074" name="Picture 2" descr="Salbutamol Inhaler 100mcg x 200 doses - Surgery Express">
            <a:extLst>
              <a:ext uri="{FF2B5EF4-FFF2-40B4-BE49-F238E27FC236}">
                <a16:creationId xmlns:a16="http://schemas.microsoft.com/office/drawing/2014/main" id="{8BC3A2F5-26BB-4C91-B540-D907A43254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63" t="17508" r="24411" b="17340"/>
          <a:stretch/>
        </p:blipFill>
        <p:spPr bwMode="auto">
          <a:xfrm>
            <a:off x="583919" y="8073288"/>
            <a:ext cx="680087" cy="1046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Table 4">
            <a:extLst>
              <a:ext uri="{FF2B5EF4-FFF2-40B4-BE49-F238E27FC236}">
                <a16:creationId xmlns:a16="http://schemas.microsoft.com/office/drawing/2014/main" id="{EB439E3A-AE22-4A23-973E-EB0948111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774017"/>
              </p:ext>
            </p:extLst>
          </p:nvPr>
        </p:nvGraphicFramePr>
        <p:xfrm>
          <a:off x="0" y="0"/>
          <a:ext cx="6858000" cy="44422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8955">
                  <a:extLst>
                    <a:ext uri="{9D8B030D-6E8A-4147-A177-3AD203B41FA5}">
                      <a16:colId xmlns:a16="http://schemas.microsoft.com/office/drawing/2014/main" val="962187797"/>
                    </a:ext>
                  </a:extLst>
                </a:gridCol>
                <a:gridCol w="773430">
                  <a:extLst>
                    <a:ext uri="{9D8B030D-6E8A-4147-A177-3AD203B41FA5}">
                      <a16:colId xmlns:a16="http://schemas.microsoft.com/office/drawing/2014/main" val="3301492703"/>
                    </a:ext>
                  </a:extLst>
                </a:gridCol>
                <a:gridCol w="1121503">
                  <a:extLst>
                    <a:ext uri="{9D8B030D-6E8A-4147-A177-3AD203B41FA5}">
                      <a16:colId xmlns:a16="http://schemas.microsoft.com/office/drawing/2014/main" val="1241523254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3752273398"/>
                    </a:ext>
                  </a:extLst>
                </a:gridCol>
                <a:gridCol w="943428">
                  <a:extLst>
                    <a:ext uri="{9D8B030D-6E8A-4147-A177-3AD203B41FA5}">
                      <a16:colId xmlns:a16="http://schemas.microsoft.com/office/drawing/2014/main" val="2869024863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4180850049"/>
                    </a:ext>
                  </a:extLst>
                </a:gridCol>
                <a:gridCol w="1110341">
                  <a:extLst>
                    <a:ext uri="{9D8B030D-6E8A-4147-A177-3AD203B41FA5}">
                      <a16:colId xmlns:a16="http://schemas.microsoft.com/office/drawing/2014/main" val="2359694742"/>
                    </a:ext>
                  </a:extLst>
                </a:gridCol>
              </a:tblGrid>
              <a:tr h="540000">
                <a:tc gridSpan="7"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STEP 1: MAINTENANCE INHALERS </a:t>
                      </a:r>
                      <a:r>
                        <a:rPr lang="en-GB" sz="1200" b="0" dirty="0"/>
                        <a:t>– all contain inhaled corticosteroid </a:t>
                      </a:r>
                      <a:r>
                        <a:rPr lang="en-GB" sz="1200" b="1" dirty="0"/>
                        <a:t>(ICS) </a:t>
                      </a:r>
                      <a:r>
                        <a:rPr lang="en-GB" sz="1200" b="1" u="sng" dirty="0"/>
                        <a:t>and</a:t>
                      </a:r>
                      <a:r>
                        <a:rPr lang="en-GB" sz="1200" b="1" dirty="0"/>
                        <a:t> </a:t>
                      </a:r>
                      <a:r>
                        <a:rPr lang="en-GB" sz="1200" b="0" dirty="0"/>
                        <a:t>should </a:t>
                      </a:r>
                      <a:r>
                        <a:rPr lang="en-GB" sz="1200" b="1" dirty="0"/>
                        <a:t>ALWAYS</a:t>
                      </a:r>
                      <a:r>
                        <a:rPr lang="en-GB" sz="1200" b="0" dirty="0"/>
                        <a:t> be prescribed with a </a:t>
                      </a:r>
                      <a:r>
                        <a:rPr lang="en-GB" sz="1200" b="1" dirty="0"/>
                        <a:t>PREVENTOR INHALER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557341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INHALER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PRESCRIBE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DEVICE INFORMATION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LICENSE 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ESTIMATED COST/1 YEAR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ESTIMATED CARBON FOOTPRINT</a:t>
                      </a:r>
                    </a:p>
                    <a:p>
                      <a:pPr algn="ctr"/>
                      <a:r>
                        <a:rPr lang="en-GB" sz="1200" b="1" dirty="0"/>
                        <a:t>PER INHALER</a:t>
                      </a:r>
                    </a:p>
                    <a:p>
                      <a:pPr algn="ctr"/>
                      <a:r>
                        <a:rPr lang="en-GB" sz="1200" b="1" dirty="0"/>
                        <a:t>(kgCO2eq)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45395"/>
                  </a:ext>
                </a:extLst>
              </a:tr>
              <a:tr h="144711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METERED-DOSE INHALER (MDI)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/>
                        <a:t>Clenil</a:t>
                      </a:r>
                      <a:endParaRPr lang="en-GB" sz="1200" dirty="0"/>
                    </a:p>
                    <a:p>
                      <a:pPr algn="ctr"/>
                      <a:r>
                        <a:rPr lang="en-GB" sz="1200" dirty="0"/>
                        <a:t>100mcg</a:t>
                      </a:r>
                    </a:p>
                    <a:p>
                      <a:pPr algn="ctr"/>
                      <a:r>
                        <a:rPr lang="en-GB" sz="1200" dirty="0"/>
                        <a:t>1 puff BD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ALWAYS</a:t>
                      </a:r>
                      <a:endParaRPr lang="en-GB" sz="1200" dirty="0"/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Prescribe with Spacer</a:t>
                      </a: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Dose Counter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2+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/>
                        <a:t>£27.01</a:t>
                      </a:r>
                    </a:p>
                    <a:p>
                      <a:pPr algn="ctr"/>
                      <a:endParaRPr lang="en-GB" sz="1200" dirty="0"/>
                    </a:p>
                    <a:p>
                      <a:pPr marL="0" marR="0" lvl="0" indent="0" algn="ctr" defTabSz="514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Spacer should be replaced every 12 months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accent4"/>
                          </a:solidFill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1389621"/>
                  </a:ext>
                </a:extLst>
              </a:tr>
              <a:tr h="1447111">
                <a:tc>
                  <a:txBody>
                    <a:bodyPr/>
                    <a:lstStyle/>
                    <a:p>
                      <a:pPr marL="0" marR="0" lvl="0" indent="0" algn="ctr" defTabSz="514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METERED-DOSE INHALER (MDI)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/>
                        <a:t>Flixotide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Evohaler</a:t>
                      </a:r>
                      <a:endParaRPr lang="en-GB" sz="1200" dirty="0"/>
                    </a:p>
                    <a:p>
                      <a:pPr algn="ctr"/>
                      <a:r>
                        <a:rPr lang="en-GB" sz="1200" dirty="0"/>
                        <a:t>50mcg</a:t>
                      </a:r>
                    </a:p>
                    <a:p>
                      <a:pPr algn="ctr"/>
                      <a:r>
                        <a:rPr lang="en-GB" sz="1200" dirty="0"/>
                        <a:t>1 puff BD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ALWAYS</a:t>
                      </a:r>
                      <a:endParaRPr lang="en-GB" sz="1200" dirty="0"/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Prescribe with Spacer</a:t>
                      </a: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No Dose Counter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4+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£79.45</a:t>
                      </a:r>
                    </a:p>
                    <a:p>
                      <a:pPr algn="ctr"/>
                      <a:endParaRPr lang="en-GB" sz="1200" dirty="0"/>
                    </a:p>
                    <a:p>
                      <a:pPr marL="0" marR="0" lvl="0" indent="0" algn="ctr" defTabSz="514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Spacer should be replaced every 12 months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accent4"/>
                          </a:solidFill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2166325"/>
                  </a:ext>
                </a:extLst>
              </a:tr>
            </a:tbl>
          </a:graphicData>
        </a:graphic>
      </p:graphicFrame>
      <p:pic>
        <p:nvPicPr>
          <p:cNvPr id="3084" name="Picture 12" descr="Easyhaler Salbutamol sulfate 100micrograms/dose dry powder inhaler (Orion  Pharma (UK) Ltd) 200 dose - RightBreathe">
            <a:extLst>
              <a:ext uri="{FF2B5EF4-FFF2-40B4-BE49-F238E27FC236}">
                <a16:creationId xmlns:a16="http://schemas.microsoft.com/office/drawing/2014/main" id="{EC9A227C-A836-487A-94C7-50DF40265F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58" t="18086" r="32361" b="16012"/>
          <a:stretch/>
        </p:blipFill>
        <p:spPr bwMode="auto">
          <a:xfrm>
            <a:off x="572926" y="5216927"/>
            <a:ext cx="676865" cy="96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lenil Modulite 100micrograms/dose inhaler (Chiesi Ltd) 200 dose -  RightBreathe">
            <a:extLst>
              <a:ext uri="{FF2B5EF4-FFF2-40B4-BE49-F238E27FC236}">
                <a16:creationId xmlns:a16="http://schemas.microsoft.com/office/drawing/2014/main" id="{C22115E6-356B-4C1C-9AE3-76988C9007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22" t="17298" r="39028" b="17055"/>
          <a:stretch/>
        </p:blipFill>
        <p:spPr bwMode="auto">
          <a:xfrm>
            <a:off x="598570" y="1763309"/>
            <a:ext cx="629709" cy="1049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BE8A630C-3428-40A9-9D73-07DA5D7E2C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60" t="7995" r="32012" b="5733"/>
          <a:stretch/>
        </p:blipFill>
        <p:spPr bwMode="auto">
          <a:xfrm>
            <a:off x="544884" y="3185267"/>
            <a:ext cx="737082" cy="106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02D4609-5B5B-46CE-9476-7DB13275C37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5264" t="5350" r="14592" b="-7471"/>
          <a:stretch/>
        </p:blipFill>
        <p:spPr>
          <a:xfrm>
            <a:off x="554891" y="6825374"/>
            <a:ext cx="725009" cy="800488"/>
          </a:xfrm>
          <a:prstGeom prst="rect">
            <a:avLst/>
          </a:prstGeom>
        </p:spPr>
      </p:pic>
      <p:graphicFrame>
        <p:nvGraphicFramePr>
          <p:cNvPr id="19" name="Table 4">
            <a:extLst>
              <a:ext uri="{FF2B5EF4-FFF2-40B4-BE49-F238E27FC236}">
                <a16:creationId xmlns:a16="http://schemas.microsoft.com/office/drawing/2014/main" id="{076C2CB7-D864-49A9-AF52-A158F03FB9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991143"/>
              </p:ext>
            </p:extLst>
          </p:nvPr>
        </p:nvGraphicFramePr>
        <p:xfrm>
          <a:off x="5" y="10076926"/>
          <a:ext cx="6857995" cy="9089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7995">
                  <a:extLst>
                    <a:ext uri="{9D8B030D-6E8A-4147-A177-3AD203B41FA5}">
                      <a16:colId xmlns:a16="http://schemas.microsoft.com/office/drawing/2014/main" val="962187797"/>
                    </a:ext>
                  </a:extLst>
                </a:gridCol>
              </a:tblGrid>
              <a:tr h="908905">
                <a:tc>
                  <a:txBody>
                    <a:bodyPr/>
                    <a:lstStyle/>
                    <a:p>
                      <a:pPr marL="0" marR="0" lvl="0" indent="0" algn="ctr" defTabSz="514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dirty="0">
                          <a:solidFill>
                            <a:schemeClr val="tx1"/>
                          </a:solidFill>
                        </a:rPr>
                        <a:t>STEP 2</a:t>
                      </a:r>
                      <a:r>
                        <a:rPr lang="en-GB" sz="1200" b="0" i="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GB" sz="1200" b="1" i="0" dirty="0">
                          <a:solidFill>
                            <a:schemeClr val="tx1"/>
                          </a:solidFill>
                        </a:rPr>
                        <a:t>ADD LRTA </a:t>
                      </a:r>
                      <a:r>
                        <a:rPr lang="en-GB" sz="1200" i="0" dirty="0">
                          <a:solidFill>
                            <a:schemeClr val="tx1"/>
                          </a:solidFill>
                        </a:rPr>
                        <a:t>– Annual cost £22.10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200" i="0" dirty="0">
                          <a:solidFill>
                            <a:schemeClr val="tx1"/>
                          </a:solidFill>
                        </a:rPr>
                        <a:t>Age 12-14: Montelukast (chewable tablet) 5mg OD</a:t>
                      </a:r>
                    </a:p>
                    <a:p>
                      <a:pPr algn="ctr"/>
                      <a:r>
                        <a:rPr lang="en-GB" sz="1200" i="0" dirty="0">
                          <a:solidFill>
                            <a:schemeClr val="tx1"/>
                          </a:solidFill>
                        </a:rPr>
                        <a:t>Age 15+: Montelukast 10mg 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557341"/>
                  </a:ext>
                </a:extLst>
              </a:tr>
            </a:tbl>
          </a:graphicData>
        </a:graphic>
      </p:graphicFrame>
      <p:sp>
        <p:nvSpPr>
          <p:cNvPr id="13" name="TextBox 19">
            <a:extLst>
              <a:ext uri="{FF2B5EF4-FFF2-40B4-BE49-F238E27FC236}">
                <a16:creationId xmlns:a16="http://schemas.microsoft.com/office/drawing/2014/main" id="{9B525578-B25C-41F6-8D24-A23F10899274}"/>
              </a:ext>
            </a:extLst>
          </p:cNvPr>
          <p:cNvSpPr txBox="1"/>
          <p:nvPr/>
        </p:nvSpPr>
        <p:spPr>
          <a:xfrm>
            <a:off x="0" y="11976556"/>
            <a:ext cx="68580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800" i="1" dirty="0"/>
              <a:t>Reference - NICE Guideline NG80 ‘Asthma: diagnosis, monitoring and chronic asthma management’ (</a:t>
            </a:r>
            <a:r>
              <a:rPr lang="en-GB" sz="800" i="1" dirty="0">
                <a:hlinkClick r:id="rId7"/>
              </a:rPr>
              <a:t>https://www.nice.org.uk/guidance/ng80</a:t>
            </a:r>
            <a:r>
              <a:rPr lang="en-GB" sz="800" i="1" dirty="0"/>
              <a:t>)</a:t>
            </a:r>
            <a:endParaRPr lang="en-GB" sz="800" b="1" i="1" dirty="0"/>
          </a:p>
        </p:txBody>
      </p:sp>
      <p:pic>
        <p:nvPicPr>
          <p:cNvPr id="14" name="Picture 8">
            <a:extLst>
              <a:ext uri="{FF2B5EF4-FFF2-40B4-BE49-F238E27FC236}">
                <a16:creationId xmlns:a16="http://schemas.microsoft.com/office/drawing/2014/main" id="{DAFCDBE3-80F3-429B-A516-267622F7C5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437" y="11161368"/>
            <a:ext cx="986570" cy="657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EE0A362-852B-433C-85BB-C3D1D67AAAFA}"/>
              </a:ext>
            </a:extLst>
          </p:cNvPr>
          <p:cNvSpPr txBox="1"/>
          <p:nvPr/>
        </p:nvSpPr>
        <p:spPr>
          <a:xfrm>
            <a:off x="2221394" y="11143535"/>
            <a:ext cx="110959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b="1" dirty="0"/>
              <a:t>AEROCHAMBER</a:t>
            </a:r>
          </a:p>
          <a:p>
            <a:r>
              <a:rPr lang="en-GB" sz="1050" b="1" dirty="0"/>
              <a:t>WITHOUT MASK</a:t>
            </a:r>
          </a:p>
          <a:p>
            <a:r>
              <a:rPr lang="en-GB" sz="1050" dirty="0"/>
              <a:t>5+ YEARS</a:t>
            </a:r>
          </a:p>
          <a:p>
            <a:r>
              <a:rPr lang="en-GB" sz="1050" dirty="0"/>
              <a:t>£4.99/year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2EB22EA-A727-429F-844B-11194AA3BF75}"/>
              </a:ext>
            </a:extLst>
          </p:cNvPr>
          <p:cNvSpPr txBox="1"/>
          <p:nvPr/>
        </p:nvSpPr>
        <p:spPr>
          <a:xfrm>
            <a:off x="4415520" y="11154404"/>
            <a:ext cx="127150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b="1" dirty="0"/>
              <a:t>AEROCHAMBER</a:t>
            </a:r>
          </a:p>
          <a:p>
            <a:r>
              <a:rPr lang="en-GB" sz="1050" b="1" dirty="0"/>
              <a:t>WITH ADULT MASK</a:t>
            </a:r>
          </a:p>
          <a:p>
            <a:r>
              <a:rPr lang="en-GB" sz="1050" dirty="0"/>
              <a:t>5+ YEARS</a:t>
            </a:r>
          </a:p>
          <a:p>
            <a:r>
              <a:rPr lang="en-GB" sz="1050" dirty="0"/>
              <a:t>£8.33/year</a:t>
            </a:r>
          </a:p>
        </p:txBody>
      </p:sp>
      <p:pic>
        <p:nvPicPr>
          <p:cNvPr id="18" name="Picture 2">
            <a:extLst>
              <a:ext uri="{FF2B5EF4-FFF2-40B4-BE49-F238E27FC236}">
                <a16:creationId xmlns:a16="http://schemas.microsoft.com/office/drawing/2014/main" id="{9FBCF452-98E1-4E63-B399-14A81994D2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22" b="24525"/>
          <a:stretch/>
        </p:blipFill>
        <p:spPr bwMode="auto">
          <a:xfrm>
            <a:off x="1263852" y="11332516"/>
            <a:ext cx="986570" cy="3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9224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EA7012E-C2A8-4D18-B5F1-BAF8913DC4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87748"/>
              </p:ext>
            </p:extLst>
          </p:nvPr>
        </p:nvGraphicFramePr>
        <p:xfrm>
          <a:off x="-1" y="0"/>
          <a:ext cx="6857995" cy="730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1871">
                  <a:extLst>
                    <a:ext uri="{9D8B030D-6E8A-4147-A177-3AD203B41FA5}">
                      <a16:colId xmlns:a16="http://schemas.microsoft.com/office/drawing/2014/main" val="546143097"/>
                    </a:ext>
                  </a:extLst>
                </a:gridCol>
                <a:gridCol w="818929">
                  <a:extLst>
                    <a:ext uri="{9D8B030D-6E8A-4147-A177-3AD203B41FA5}">
                      <a16:colId xmlns:a16="http://schemas.microsoft.com/office/drawing/2014/main" val="3301492703"/>
                    </a:ext>
                  </a:extLst>
                </a:gridCol>
                <a:gridCol w="1233714">
                  <a:extLst>
                    <a:ext uri="{9D8B030D-6E8A-4147-A177-3AD203B41FA5}">
                      <a16:colId xmlns:a16="http://schemas.microsoft.com/office/drawing/2014/main" val="1241523254"/>
                    </a:ext>
                  </a:extLst>
                </a:gridCol>
                <a:gridCol w="1125419">
                  <a:extLst>
                    <a:ext uri="{9D8B030D-6E8A-4147-A177-3AD203B41FA5}">
                      <a16:colId xmlns:a16="http://schemas.microsoft.com/office/drawing/2014/main" val="3752273398"/>
                    </a:ext>
                  </a:extLst>
                </a:gridCol>
                <a:gridCol w="1059354">
                  <a:extLst>
                    <a:ext uri="{9D8B030D-6E8A-4147-A177-3AD203B41FA5}">
                      <a16:colId xmlns:a16="http://schemas.microsoft.com/office/drawing/2014/main" val="268919024"/>
                    </a:ext>
                  </a:extLst>
                </a:gridCol>
                <a:gridCol w="1059354">
                  <a:extLst>
                    <a:ext uri="{9D8B030D-6E8A-4147-A177-3AD203B41FA5}">
                      <a16:colId xmlns:a16="http://schemas.microsoft.com/office/drawing/2014/main" val="4180850049"/>
                    </a:ext>
                  </a:extLst>
                </a:gridCol>
                <a:gridCol w="1059354">
                  <a:extLst>
                    <a:ext uri="{9D8B030D-6E8A-4147-A177-3AD203B41FA5}">
                      <a16:colId xmlns:a16="http://schemas.microsoft.com/office/drawing/2014/main" val="2359694742"/>
                    </a:ext>
                  </a:extLst>
                </a:gridCol>
              </a:tblGrid>
              <a:tr h="540000">
                <a:tc gridSpan="7"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STEP 3: ICS/LABA COMBINATION INHALER</a:t>
                      </a:r>
                      <a:r>
                        <a:rPr lang="en-GB" sz="1200" b="0" dirty="0"/>
                        <a:t> – should replace patient’s existing ICS (Step 1) inhaler</a:t>
                      </a:r>
                      <a:endParaRPr lang="en-GB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557341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INHALER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PRESCRIBE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INFO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LICENSE 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ESTIMATED COST/1 YEAR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ESTIMATED CARBON FOOTPRINT </a:t>
                      </a:r>
                    </a:p>
                    <a:p>
                      <a:pPr algn="ctr"/>
                      <a:r>
                        <a:rPr lang="en-GB" sz="1200" b="1" dirty="0"/>
                        <a:t>PER INHALER</a:t>
                      </a:r>
                    </a:p>
                    <a:p>
                      <a:pPr algn="ctr"/>
                      <a:r>
                        <a:rPr lang="en-GB" sz="1200" b="1" dirty="0"/>
                        <a:t>(kgCO2eq)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883592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DRY-POWDER INHALERS (DPI)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err="1"/>
                        <a:t>Duoresp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Spiromax</a:t>
                      </a:r>
                      <a:r>
                        <a:rPr lang="en-GB" sz="1200" dirty="0"/>
                        <a:t> (Budesonide &amp; Formoterol)</a:t>
                      </a: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160/4.5mcg</a:t>
                      </a: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 puff BD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Dose Counter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12+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£169.98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accent6"/>
                          </a:solidFill>
                        </a:rPr>
                        <a:t>&lt;2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0221051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DRY-POWDER INHALERS (DPI)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/>
                        <a:t>Relvar</a:t>
                      </a:r>
                      <a:r>
                        <a:rPr lang="en-GB" sz="1200" dirty="0"/>
                        <a:t> Ellipta</a:t>
                      </a: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(Fluticasone &amp; Vilanterol)</a:t>
                      </a: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99/22</a:t>
                      </a: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 puff 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Dose Counter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12+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£266.93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accent6"/>
                          </a:solidFill>
                        </a:rPr>
                        <a:t>&lt;2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4790859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DRY-POWDER INHALERS (DPI)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Symbicort </a:t>
                      </a:r>
                      <a:r>
                        <a:rPr lang="en-GB" sz="1200" dirty="0" err="1"/>
                        <a:t>Turbohaler</a:t>
                      </a:r>
                      <a:endParaRPr lang="en-GB" sz="1200" dirty="0"/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(Budesonide &amp; Formoterol)</a:t>
                      </a: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100/6</a:t>
                      </a: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2 puffs BD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Dose Counter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6+</a:t>
                      </a:r>
                    </a:p>
                    <a:p>
                      <a:pPr algn="ctr"/>
                      <a:endParaRPr lang="en-GB" sz="2000" dirty="0"/>
                    </a:p>
                    <a:p>
                      <a:pPr marL="0" marR="0" lvl="0" indent="0" algn="ctr" defTabSz="514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Licensed for MART regime age 12+</a:t>
                      </a:r>
                      <a:endParaRPr lang="en-GB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£339.73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accent6"/>
                          </a:solidFill>
                        </a:rPr>
                        <a:t>&lt;2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5928378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METERED-DOSE INHALERS (MDI)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/>
                        <a:t>Combisal</a:t>
                      </a:r>
                      <a:r>
                        <a:rPr lang="en-GB" sz="1200" dirty="0"/>
                        <a:t> (Fluticasone &amp; Salmeterol)</a:t>
                      </a:r>
                    </a:p>
                    <a:p>
                      <a:pPr algn="ctr"/>
                      <a:r>
                        <a:rPr lang="en-GB" sz="1200" dirty="0"/>
                        <a:t>50/25mcg</a:t>
                      </a:r>
                    </a:p>
                    <a:p>
                      <a:pPr algn="ctr"/>
                      <a:r>
                        <a:rPr lang="en-GB" sz="1200" dirty="0"/>
                        <a:t>2 puffs BD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/>
                        <a:t>ALWAYS</a:t>
                      </a:r>
                      <a:endParaRPr lang="en-GB" sz="1200" dirty="0"/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Prescribe with Spacer</a:t>
                      </a: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No Dose Counter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4+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£163.80</a:t>
                      </a:r>
                    </a:p>
                    <a:p>
                      <a:pPr algn="ctr"/>
                      <a:endParaRPr lang="en-GB" sz="2000" dirty="0"/>
                    </a:p>
                    <a:p>
                      <a:pPr marL="0" marR="0" lvl="0" indent="0" algn="ctr" defTabSz="514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Spacer should be replaced every 12 months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accent4"/>
                          </a:solidFill>
                        </a:rPr>
                        <a:t>10-20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6261646"/>
                  </a:ext>
                </a:extLst>
              </a:tr>
            </a:tbl>
          </a:graphicData>
        </a:graphic>
      </p:graphicFrame>
      <p:pic>
        <p:nvPicPr>
          <p:cNvPr id="9" name="Picture 8" descr="GSK&amp;#39;s Relvar Ellipta comes out on top in real world study">
            <a:extLst>
              <a:ext uri="{FF2B5EF4-FFF2-40B4-BE49-F238E27FC236}">
                <a16:creationId xmlns:a16="http://schemas.microsoft.com/office/drawing/2014/main" id="{1F4305E9-6512-4ADB-B666-BCDD1622AE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3" t="1366" r="51639" b="3812"/>
          <a:stretch/>
        </p:blipFill>
        <p:spPr bwMode="auto">
          <a:xfrm>
            <a:off x="544887" y="3303720"/>
            <a:ext cx="732402" cy="921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5B209F03-BAE0-4338-B90D-ACD7CCCFDD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00" t="10559" r="38333" b="9135"/>
          <a:stretch/>
        </p:blipFill>
        <p:spPr bwMode="auto">
          <a:xfrm>
            <a:off x="645937" y="4486384"/>
            <a:ext cx="500888" cy="1237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Table 4">
            <a:extLst>
              <a:ext uri="{FF2B5EF4-FFF2-40B4-BE49-F238E27FC236}">
                <a16:creationId xmlns:a16="http://schemas.microsoft.com/office/drawing/2014/main" id="{FD19DB0F-C486-4D6A-BE60-FE5E4F7087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656879"/>
              </p:ext>
            </p:extLst>
          </p:nvPr>
        </p:nvGraphicFramePr>
        <p:xfrm>
          <a:off x="5" y="7308000"/>
          <a:ext cx="6857995" cy="4919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7995">
                  <a:extLst>
                    <a:ext uri="{9D8B030D-6E8A-4147-A177-3AD203B41FA5}">
                      <a16:colId xmlns:a16="http://schemas.microsoft.com/office/drawing/2014/main" val="962187797"/>
                    </a:ext>
                  </a:extLst>
                </a:gridCol>
              </a:tblGrid>
              <a:tr h="491999">
                <a:tc>
                  <a:txBody>
                    <a:bodyPr/>
                    <a:lstStyle/>
                    <a:p>
                      <a:pPr algn="ctr"/>
                      <a:r>
                        <a:rPr lang="en-GB" sz="1200" b="1" i="0" dirty="0">
                          <a:solidFill>
                            <a:schemeClr val="tx1"/>
                          </a:solidFill>
                        </a:rPr>
                        <a:t>STEP 4</a:t>
                      </a:r>
                      <a:r>
                        <a:rPr lang="en-GB" sz="1200" b="0" i="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GB" sz="1200" b="1" i="0" dirty="0">
                          <a:solidFill>
                            <a:schemeClr val="tx1"/>
                          </a:solidFill>
                        </a:rPr>
                        <a:t>REFER TO SPECIALIST</a:t>
                      </a:r>
                      <a:endParaRPr lang="en-GB" sz="12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557341"/>
                  </a:ext>
                </a:extLst>
              </a:tr>
            </a:tbl>
          </a:graphicData>
        </a:graphic>
      </p:graphicFrame>
      <p:pic>
        <p:nvPicPr>
          <p:cNvPr id="16" name="Picture 15" descr="Text&#10;&#10;Description automatically generated">
            <a:extLst>
              <a:ext uri="{FF2B5EF4-FFF2-40B4-BE49-F238E27FC236}">
                <a16:creationId xmlns:a16="http://schemas.microsoft.com/office/drawing/2014/main" id="{6630E211-1B8D-44B4-BEB4-792C527286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87" y="6125336"/>
            <a:ext cx="773299" cy="921165"/>
          </a:xfrm>
          <a:prstGeom prst="rect">
            <a:avLst/>
          </a:prstGeom>
        </p:spPr>
      </p:pic>
      <p:pic>
        <p:nvPicPr>
          <p:cNvPr id="1026" name="Picture 2" descr="DuoResp Spiromax: new formoterol/budesonide inhaler | MIMS online">
            <a:extLst>
              <a:ext uri="{FF2B5EF4-FFF2-40B4-BE49-F238E27FC236}">
                <a16:creationId xmlns:a16="http://schemas.microsoft.com/office/drawing/2014/main" id="{C207C680-27AE-407C-9AD5-A181A75B6C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15" r="52618"/>
          <a:stretch/>
        </p:blipFill>
        <p:spPr bwMode="auto">
          <a:xfrm>
            <a:off x="620537" y="1626321"/>
            <a:ext cx="543468" cy="1259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9">
            <a:extLst>
              <a:ext uri="{FF2B5EF4-FFF2-40B4-BE49-F238E27FC236}">
                <a16:creationId xmlns:a16="http://schemas.microsoft.com/office/drawing/2014/main" id="{E9D99671-19DA-40D7-8BE9-C72BC1741BF2}"/>
              </a:ext>
            </a:extLst>
          </p:cNvPr>
          <p:cNvSpPr txBox="1"/>
          <p:nvPr/>
        </p:nvSpPr>
        <p:spPr>
          <a:xfrm>
            <a:off x="0" y="11976556"/>
            <a:ext cx="68580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800" i="1" dirty="0"/>
              <a:t>Reference - NICE Guideline NG80 ‘Asthma: diagnosis, monitoring and chronic asthma management’ (</a:t>
            </a:r>
            <a:r>
              <a:rPr lang="en-GB" sz="800" i="1" dirty="0">
                <a:hlinkClick r:id="rId6"/>
              </a:rPr>
              <a:t>https://www.nice.org.uk/guidance/ng80</a:t>
            </a:r>
            <a:r>
              <a:rPr lang="en-GB" sz="800" i="1" dirty="0"/>
              <a:t>)</a:t>
            </a:r>
            <a:endParaRPr lang="en-GB" sz="800" b="1" i="1" dirty="0"/>
          </a:p>
        </p:txBody>
      </p:sp>
    </p:spTree>
    <p:extLst>
      <p:ext uri="{BB962C8B-B14F-4D97-AF65-F5344CB8AC3E}">
        <p14:creationId xmlns:p14="http://schemas.microsoft.com/office/powerpoint/2010/main" val="1184288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1300</TotalTime>
  <Words>773</Words>
  <Application>Microsoft Office PowerPoint</Application>
  <PresentationFormat>Widescreen</PresentationFormat>
  <Paragraphs>156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PAEDIATRIC ASTHMA INHALER GUIDELINE CHILDREN AGED 12+</vt:lpstr>
      <vt:lpstr>INHALER DECISION AID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HUNSLEY, Mathew (MARINE AVENUE MEDICAL CTR)</dc:creator>
  <cp:lastModifiedBy>BIRD, Patrick (GP LOCUM)</cp:lastModifiedBy>
  <cp:revision>105</cp:revision>
  <dcterms:created xsi:type="dcterms:W3CDTF">2021-12-08T10:52:55Z</dcterms:created>
  <dcterms:modified xsi:type="dcterms:W3CDTF">2024-05-30T09:22:56Z</dcterms:modified>
</cp:coreProperties>
</file>